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303" r:id="rId3"/>
    <p:sldId id="277" r:id="rId4"/>
    <p:sldId id="312" r:id="rId5"/>
    <p:sldId id="278" r:id="rId6"/>
    <p:sldId id="279" r:id="rId7"/>
    <p:sldId id="296" r:id="rId8"/>
    <p:sldId id="304" r:id="rId9"/>
    <p:sldId id="309" r:id="rId10"/>
    <p:sldId id="313" r:id="rId11"/>
    <p:sldId id="297" r:id="rId12"/>
    <p:sldId id="307" r:id="rId13"/>
    <p:sldId id="299" r:id="rId14"/>
    <p:sldId id="298" r:id="rId15"/>
    <p:sldId id="2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FFB81C"/>
    <a:srgbClr val="71C5E9"/>
    <a:srgbClr val="004C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482" autoAdjust="0"/>
  </p:normalViewPr>
  <p:slideViewPr>
    <p:cSldViewPr snapToGrid="0" snapToObjects="1">
      <p:cViewPr varScale="1">
        <p:scale>
          <a:sx n="69" d="100"/>
          <a:sy n="69" d="100"/>
        </p:scale>
        <p:origin x="564" y="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999B7-A975-4C9B-B22B-FF297B333336}" type="datetimeFigureOut">
              <a:rPr lang="en-US" smtClean="0"/>
              <a:t>11/15/2023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E0434-AEF2-4D3F-B6BE-2B0684F034F8}" type="slidenum">
              <a:rPr lang="en-US" smtClean="0"/>
              <a:t>‹#›</a:t>
            </a:fld>
            <a:endParaRPr lang="en-US" dirty="0"/>
          </a:p>
        </p:txBody>
      </p:sp>
    </p:spTree>
    <p:extLst>
      <p:ext uri="{BB962C8B-B14F-4D97-AF65-F5344CB8AC3E}">
        <p14:creationId xmlns:p14="http://schemas.microsoft.com/office/powerpoint/2010/main" val="110517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a:t>
            </a:fld>
            <a:endParaRPr lang="en-US" dirty="0"/>
          </a:p>
        </p:txBody>
      </p:sp>
    </p:spTree>
    <p:extLst>
      <p:ext uri="{BB962C8B-B14F-4D97-AF65-F5344CB8AC3E}">
        <p14:creationId xmlns:p14="http://schemas.microsoft.com/office/powerpoint/2010/main" val="229124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see all nations agree to refrain from anti-satellite weapons testing that creates debris</a:t>
            </a:r>
            <a:r>
              <a:rPr lang="en-US" dirty="0" smtClean="0"/>
              <a:t>,” Hicks </a:t>
            </a:r>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10</a:t>
            </a:fld>
            <a:endParaRPr lang="en-US"/>
          </a:p>
        </p:txBody>
      </p:sp>
    </p:spTree>
    <p:extLst>
      <p:ext uri="{BB962C8B-B14F-4D97-AF65-F5344CB8AC3E}">
        <p14:creationId xmlns:p14="http://schemas.microsoft.com/office/powerpoint/2010/main" val="173123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11</a:t>
            </a:fld>
            <a:endParaRPr lang="en-US" dirty="0"/>
          </a:p>
        </p:txBody>
      </p:sp>
    </p:spTree>
    <p:extLst>
      <p:ext uri="{BB962C8B-B14F-4D97-AF65-F5344CB8AC3E}">
        <p14:creationId xmlns:p14="http://schemas.microsoft.com/office/powerpoint/2010/main" val="1224319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14</a:t>
            </a:fld>
            <a:endParaRPr lang="en-US" dirty="0"/>
          </a:p>
        </p:txBody>
      </p:sp>
    </p:spTree>
    <p:extLst>
      <p:ext uri="{BB962C8B-B14F-4D97-AF65-F5344CB8AC3E}">
        <p14:creationId xmlns:p14="http://schemas.microsoft.com/office/powerpoint/2010/main" val="218654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15</a:t>
            </a:fld>
            <a:endParaRPr lang="en-US" dirty="0"/>
          </a:p>
        </p:txBody>
      </p:sp>
    </p:spTree>
    <p:extLst>
      <p:ext uri="{BB962C8B-B14F-4D97-AF65-F5344CB8AC3E}">
        <p14:creationId xmlns:p14="http://schemas.microsoft.com/office/powerpoint/2010/main" val="3346850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2</a:t>
            </a:fld>
            <a:endParaRPr lang="en-US" dirty="0"/>
          </a:p>
        </p:txBody>
      </p:sp>
    </p:spTree>
    <p:extLst>
      <p:ext uri="{BB962C8B-B14F-4D97-AF65-F5344CB8AC3E}">
        <p14:creationId xmlns:p14="http://schemas.microsoft.com/office/powerpoint/2010/main" val="3793530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3</a:t>
            </a:fld>
            <a:endParaRPr lang="en-US" dirty="0"/>
          </a:p>
        </p:txBody>
      </p:sp>
    </p:spTree>
    <p:extLst>
      <p:ext uri="{BB962C8B-B14F-4D97-AF65-F5344CB8AC3E}">
        <p14:creationId xmlns:p14="http://schemas.microsoft.com/office/powerpoint/2010/main" val="1866490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4</a:t>
            </a:fld>
            <a:endParaRPr lang="en-US" dirty="0"/>
          </a:p>
        </p:txBody>
      </p:sp>
    </p:spTree>
    <p:extLst>
      <p:ext uri="{BB962C8B-B14F-4D97-AF65-F5344CB8AC3E}">
        <p14:creationId xmlns:p14="http://schemas.microsoft.com/office/powerpoint/2010/main" val="3634726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5</a:t>
            </a:fld>
            <a:endParaRPr lang="en-US" dirty="0"/>
          </a:p>
        </p:txBody>
      </p:sp>
    </p:spTree>
    <p:extLst>
      <p:ext uri="{BB962C8B-B14F-4D97-AF65-F5344CB8AC3E}">
        <p14:creationId xmlns:p14="http://schemas.microsoft.com/office/powerpoint/2010/main" val="1520116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6</a:t>
            </a:fld>
            <a:endParaRPr lang="en-US" dirty="0"/>
          </a:p>
        </p:txBody>
      </p:sp>
    </p:spTree>
    <p:extLst>
      <p:ext uri="{BB962C8B-B14F-4D97-AF65-F5344CB8AC3E}">
        <p14:creationId xmlns:p14="http://schemas.microsoft.com/office/powerpoint/2010/main" val="2313326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7</a:t>
            </a:fld>
            <a:endParaRPr lang="en-US" dirty="0"/>
          </a:p>
        </p:txBody>
      </p:sp>
    </p:spTree>
    <p:extLst>
      <p:ext uri="{BB962C8B-B14F-4D97-AF65-F5344CB8AC3E}">
        <p14:creationId xmlns:p14="http://schemas.microsoft.com/office/powerpoint/2010/main" val="4135386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8</a:t>
            </a:fld>
            <a:endParaRPr lang="en-US" dirty="0"/>
          </a:p>
        </p:txBody>
      </p:sp>
    </p:spTree>
    <p:extLst>
      <p:ext uri="{BB962C8B-B14F-4D97-AF65-F5344CB8AC3E}">
        <p14:creationId xmlns:p14="http://schemas.microsoft.com/office/powerpoint/2010/main" val="150612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see all nations agree to refrain from anti-satellite weapons testing that creates debris</a:t>
            </a:r>
            <a:r>
              <a:rPr lang="en-US" dirty="0" smtClean="0"/>
              <a:t>,” Hicks </a:t>
            </a:r>
            <a:endParaRPr lang="en-US" dirty="0"/>
          </a:p>
        </p:txBody>
      </p:sp>
      <p:sp>
        <p:nvSpPr>
          <p:cNvPr id="4" name="Slide Number Placeholder 3"/>
          <p:cNvSpPr>
            <a:spLocks noGrp="1"/>
          </p:cNvSpPr>
          <p:nvPr>
            <p:ph type="sldNum" sz="quarter" idx="10"/>
          </p:nvPr>
        </p:nvSpPr>
        <p:spPr/>
        <p:txBody>
          <a:bodyPr/>
          <a:lstStyle/>
          <a:p>
            <a:fld id="{EB6E0434-AEF2-4D3F-B6BE-2B0684F034F8}" type="slidenum">
              <a:rPr lang="en-US" smtClean="0"/>
              <a:t>9</a:t>
            </a:fld>
            <a:endParaRPr lang="en-US"/>
          </a:p>
        </p:txBody>
      </p:sp>
    </p:spTree>
    <p:extLst>
      <p:ext uri="{BB962C8B-B14F-4D97-AF65-F5344CB8AC3E}">
        <p14:creationId xmlns:p14="http://schemas.microsoft.com/office/powerpoint/2010/main" val="2192498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32B6-E8DB-A748-B1C5-0CFB84D08C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F5131E-C9BA-014E-91AC-482C7BE373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10E08D-C97E-5A40-8DE5-B17D4F10C2CB}"/>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BD538415-7A04-444F-B676-17AAD275F0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6AA1F54-24BB-9B47-86F0-B5C6DDE439DB}"/>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935817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ACAB4-8078-5D43-81F0-5BB293DCD9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1C1EC2-20CC-9D4B-9FF4-14D143199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49197E-CA07-6240-A953-2652A361077F}"/>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5C344A2A-DC6A-8843-B2FD-E99BAED88B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2D946E-8336-2940-B25B-208098656547}"/>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128574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15F00-9143-8543-A04C-A92DB5AF31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75A0D8-108E-604C-9EB3-7D504418C1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154E5-A033-B047-913D-546CCD84F8B0}"/>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DD9A2F67-3E44-8943-8093-3B7D13C486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47B4B0-02E6-0146-833D-B27D2B3FD698}"/>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1138117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221A2-72A0-F149-9DFA-348001613F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7CAD83-0540-4C46-9612-726BDCB91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E1485F-FE85-004A-AC9B-8FD47DF5CD27}"/>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EBA998AB-8A2F-CA42-9FB1-1F5904B723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9DDB6EF-065A-EA4A-9CDC-F36A3B9E1629}"/>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337483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344C4-BB0C-9143-AB90-5EB508A00E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39065B-51DD-1F44-AED3-0E60FF0456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5D01AD-38B4-DF4D-B84B-3F6F6F61E02A}"/>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D6C66EC4-7430-B346-93D7-86AFB1D321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CEBE05-99DD-4042-AD29-0FA5E4BB5B80}"/>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404867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F113A-B64A-E646-8838-F547932D71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40FA00-73FE-3F4B-A3AD-2645E2A81F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81EF7C-006E-0E42-BDA0-D0F1C142CD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3233781-55AA-0D42-A869-4684D8160B7D}"/>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6" name="Footer Placeholder 5">
            <a:extLst>
              <a:ext uri="{FF2B5EF4-FFF2-40B4-BE49-F238E27FC236}">
                <a16:creationId xmlns:a16="http://schemas.microsoft.com/office/drawing/2014/main" id="{711346D0-5C4B-EF4F-B20D-10414DAC0E8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D047442-FB68-B342-9026-47D69164FC5C}"/>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4014775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363A4-0E12-174C-AD18-6FE615C561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F1E148-4389-124A-B0D1-39CCC209EF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C689FD-509F-F840-AD8B-BE31C42994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D56276-21E2-454D-9F9C-1469EDCC4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427230-1496-D94D-A5A9-BF360E46D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B3764B-DB53-DA46-A80F-D3A9D836C635}"/>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8" name="Footer Placeholder 7">
            <a:extLst>
              <a:ext uri="{FF2B5EF4-FFF2-40B4-BE49-F238E27FC236}">
                <a16:creationId xmlns:a16="http://schemas.microsoft.com/office/drawing/2014/main" id="{ED823AF5-BBB6-FD4B-8000-38EC30A734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5B211D1-F409-9D46-A08C-604DCC53F909}"/>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1120094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D6054-6D89-B64C-8DB7-19BA06488B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9EE8C6-7130-A74E-A5EF-ADEDF1F1DF5A}"/>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4" name="Footer Placeholder 3">
            <a:extLst>
              <a:ext uri="{FF2B5EF4-FFF2-40B4-BE49-F238E27FC236}">
                <a16:creationId xmlns:a16="http://schemas.microsoft.com/office/drawing/2014/main" id="{B9F1D03A-50C2-2144-BA09-761153DFC0A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EE80FB-7F02-A046-BDC8-5D86FD65A10A}"/>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788404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C99259-CAFC-9640-A833-2F845151DC80}"/>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3" name="Footer Placeholder 2">
            <a:extLst>
              <a:ext uri="{FF2B5EF4-FFF2-40B4-BE49-F238E27FC236}">
                <a16:creationId xmlns:a16="http://schemas.microsoft.com/office/drawing/2014/main" id="{E42A5EDE-F247-0A45-873C-98B2B86C45C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68CF3E1-4E71-2347-B0C7-1AC6966FF9BB}"/>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378216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33CC2-E69E-0F49-9362-A6A7A21C3F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36B96F7-5DE7-BE4A-AD2C-AD83D4E6B9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00BF13-A6FD-134E-872E-5983B96465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5DA427-EF3F-E34B-89F9-D3ACAE903ABB}"/>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6" name="Footer Placeholder 5">
            <a:extLst>
              <a:ext uri="{FF2B5EF4-FFF2-40B4-BE49-F238E27FC236}">
                <a16:creationId xmlns:a16="http://schemas.microsoft.com/office/drawing/2014/main" id="{24EACCD9-96EC-984F-9695-81A3D4665D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197440-4980-7C41-901B-5F0FBF9F75C3}"/>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158432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BC21-9B37-CE43-AD15-0867BEEDB1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A09D5-C296-2D40-8DD2-9BCE1D7C5A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FBD9A98-C132-1A4A-8F48-87F671CA2C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04D35-8C8F-6742-96E0-6785DDD3C7A1}"/>
              </a:ext>
            </a:extLst>
          </p:cNvPr>
          <p:cNvSpPr>
            <a:spLocks noGrp="1"/>
          </p:cNvSpPr>
          <p:nvPr>
            <p:ph type="dt" sz="half" idx="10"/>
          </p:nvPr>
        </p:nvSpPr>
        <p:spPr/>
        <p:txBody>
          <a:bodyPr/>
          <a:lstStyle/>
          <a:p>
            <a:fld id="{90042414-39B6-E34B-A08C-85E5C43B2816}" type="datetimeFigureOut">
              <a:rPr lang="en-US" smtClean="0"/>
              <a:t>11/15/2023</a:t>
            </a:fld>
            <a:endParaRPr lang="en-US" dirty="0"/>
          </a:p>
        </p:txBody>
      </p:sp>
      <p:sp>
        <p:nvSpPr>
          <p:cNvPr id="6" name="Footer Placeholder 5">
            <a:extLst>
              <a:ext uri="{FF2B5EF4-FFF2-40B4-BE49-F238E27FC236}">
                <a16:creationId xmlns:a16="http://schemas.microsoft.com/office/drawing/2014/main" id="{403944D6-FF3E-B044-B573-2AD5567312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B94CBC3-6AF4-D448-9302-58C38C5260AC}"/>
              </a:ext>
            </a:extLst>
          </p:cNvPr>
          <p:cNvSpPr>
            <a:spLocks noGrp="1"/>
          </p:cNvSpPr>
          <p:nvPr>
            <p:ph type="sldNum" sz="quarter" idx="12"/>
          </p:nvPr>
        </p:nvSpPr>
        <p:spPr/>
        <p:txBody>
          <a:bodyPr/>
          <a:lstStyle/>
          <a:p>
            <a:fld id="{05564394-B89C-7141-8034-172D1482B5DF}" type="slidenum">
              <a:rPr lang="en-US" smtClean="0"/>
              <a:t>‹#›</a:t>
            </a:fld>
            <a:endParaRPr lang="en-US" dirty="0"/>
          </a:p>
        </p:txBody>
      </p:sp>
    </p:spTree>
    <p:extLst>
      <p:ext uri="{BB962C8B-B14F-4D97-AF65-F5344CB8AC3E}">
        <p14:creationId xmlns:p14="http://schemas.microsoft.com/office/powerpoint/2010/main" val="227807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7EEDB5-B490-D24C-AED0-45B362CA1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6639F9-D1B4-B549-A01A-FB1F532097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4F3CCA-9D92-7043-99AC-D2D68EB55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42414-39B6-E34B-A08C-85E5C43B2816}" type="datetimeFigureOut">
              <a:rPr lang="en-US" smtClean="0"/>
              <a:t>11/15/2023</a:t>
            </a:fld>
            <a:endParaRPr lang="en-US" dirty="0"/>
          </a:p>
        </p:txBody>
      </p:sp>
      <p:sp>
        <p:nvSpPr>
          <p:cNvPr id="5" name="Footer Placeholder 4">
            <a:extLst>
              <a:ext uri="{FF2B5EF4-FFF2-40B4-BE49-F238E27FC236}">
                <a16:creationId xmlns:a16="http://schemas.microsoft.com/office/drawing/2014/main" id="{9AE3E83B-4EDE-8E43-9CAC-EED310AB69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F365BE7-3C25-284F-806E-0A579BCC83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564394-B89C-7141-8034-172D1482B5DF}" type="slidenum">
              <a:rPr lang="en-US" smtClean="0"/>
              <a:t>‹#›</a:t>
            </a:fld>
            <a:endParaRPr lang="en-US" dirty="0"/>
          </a:p>
        </p:txBody>
      </p:sp>
    </p:spTree>
    <p:extLst>
      <p:ext uri="{BB962C8B-B14F-4D97-AF65-F5344CB8AC3E}">
        <p14:creationId xmlns:p14="http://schemas.microsoft.com/office/powerpoint/2010/main" val="229531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hyperlink" Target="mailto:vsamson@swfound.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outdoor, water sport&#10;&#10;Description automatically generated">
            <a:extLst>
              <a:ext uri="{FF2B5EF4-FFF2-40B4-BE49-F238E27FC236}">
                <a16:creationId xmlns:a16="http://schemas.microsoft.com/office/drawing/2014/main" id="{9C09A42E-67D6-C547-ADA0-21D2DA60EECE}"/>
              </a:ext>
            </a:extLst>
          </p:cNvPr>
          <p:cNvPicPr>
            <a:picLocks noChangeAspect="1"/>
          </p:cNvPicPr>
          <p:nvPr/>
        </p:nvPicPr>
        <p:blipFill>
          <a:blip r:embed="rId3"/>
          <a:stretch>
            <a:fillRect/>
          </a:stretch>
        </p:blipFill>
        <p:spPr>
          <a:xfrm>
            <a:off x="0" y="0"/>
            <a:ext cx="12192000" cy="6858000"/>
          </a:xfrm>
          <a:prstGeom prst="rect">
            <a:avLst/>
          </a:prstGeom>
        </p:spPr>
      </p:pic>
      <p:sp>
        <p:nvSpPr>
          <p:cNvPr id="3" name="Subtitle 2">
            <a:extLst>
              <a:ext uri="{FF2B5EF4-FFF2-40B4-BE49-F238E27FC236}">
                <a16:creationId xmlns:a16="http://schemas.microsoft.com/office/drawing/2014/main" id="{FCDB9BE7-6926-B741-A932-099BC4B683A8}"/>
              </a:ext>
            </a:extLst>
          </p:cNvPr>
          <p:cNvSpPr>
            <a:spLocks noGrp="1"/>
          </p:cNvSpPr>
          <p:nvPr>
            <p:ph type="subTitle" idx="1"/>
          </p:nvPr>
        </p:nvSpPr>
        <p:spPr>
          <a:xfrm>
            <a:off x="0" y="785091"/>
            <a:ext cx="12192000" cy="4368799"/>
          </a:xfrm>
        </p:spPr>
        <p:txBody>
          <a:bodyPr>
            <a:normAutofit fontScale="40000" lnSpcReduction="20000"/>
          </a:bodyPr>
          <a:lstStyle/>
          <a:p>
            <a:r>
              <a:rPr lang="en-US" sz="9600" b="1" dirty="0" smtClean="0">
                <a:solidFill>
                  <a:schemeClr val="bg1"/>
                </a:solidFill>
                <a:latin typeface="Noto Sans" panose="020B0502040504020204" pitchFamily="34" charset="0"/>
                <a:ea typeface="Noto Sans" panose="020B0502040504020204" pitchFamily="34" charset="0"/>
              </a:rPr>
              <a:t>An Assessment of Risks and Threats </a:t>
            </a:r>
          </a:p>
          <a:p>
            <a:r>
              <a:rPr lang="en-US" sz="9600" b="1" dirty="0" smtClean="0">
                <a:solidFill>
                  <a:schemeClr val="bg1"/>
                </a:solidFill>
                <a:latin typeface="Noto Sans" panose="020B0502040504020204" pitchFamily="34" charset="0"/>
                <a:ea typeface="Noto Sans" panose="020B0502040504020204" pitchFamily="34" charset="0"/>
              </a:rPr>
              <a:t>to the Space Landscape</a:t>
            </a:r>
            <a:endParaRPr lang="en-US" sz="9600" dirty="0">
              <a:latin typeface="Noto Sans" panose="020B0502040504020204" pitchFamily="34" charset="0"/>
              <a:ea typeface="Noto Sans" panose="020B0502040504020204" pitchFamily="34" charset="0"/>
            </a:endParaRPr>
          </a:p>
          <a:p>
            <a:endParaRPr lang="en-US" sz="4800" b="1" dirty="0">
              <a:solidFill>
                <a:schemeClr val="bg1"/>
              </a:solidFill>
              <a:latin typeface="Noto Sans SemBd" panose="020B0502040504020204" pitchFamily="34" charset="0"/>
              <a:ea typeface="Noto Sans SemBd" panose="020B0502040504020204" pitchFamily="34" charset="0"/>
              <a:cs typeface="Noto Sans SemBd" panose="020B0502040504020204" pitchFamily="34" charset="0"/>
            </a:endParaRPr>
          </a:p>
          <a:p>
            <a:pPr>
              <a:lnSpc>
                <a:spcPct val="150000"/>
              </a:lnSpc>
            </a:pPr>
            <a:r>
              <a:rPr lang="en-US" sz="4000" b="1" dirty="0">
                <a:solidFill>
                  <a:schemeClr val="bg1"/>
                </a:solidFill>
                <a:latin typeface="Noto Mono" panose="020B0609030804020204" pitchFamily="49" charset="0"/>
                <a:ea typeface="Noto Mono" panose="020B0609030804020204" pitchFamily="49" charset="0"/>
                <a:cs typeface="Noto Mono" panose="020B0609030804020204" pitchFamily="49" charset="0"/>
              </a:rPr>
              <a:t>Victoria </a:t>
            </a: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Samson, Secure </a:t>
            </a:r>
            <a:r>
              <a:rPr lang="en-US" sz="4000" b="1" dirty="0">
                <a:solidFill>
                  <a:schemeClr val="bg1"/>
                </a:solidFill>
                <a:latin typeface="Noto Mono" panose="020B0609030804020204" pitchFamily="49" charset="0"/>
                <a:ea typeface="Noto Mono" panose="020B0609030804020204" pitchFamily="49" charset="0"/>
                <a:cs typeface="Noto Mono" panose="020B0609030804020204" pitchFamily="49" charset="0"/>
              </a:rPr>
              <a:t>World Foundation</a:t>
            </a:r>
          </a:p>
          <a:p>
            <a:pPr>
              <a:lnSpc>
                <a:spcPct val="150000"/>
              </a:lnSpc>
            </a:pP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Presentation </a:t>
            </a: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for “Space: Exploring NATO’s Final Frontier”</a:t>
            </a:r>
          </a:p>
          <a:p>
            <a:pPr>
              <a:lnSpc>
                <a:spcPct val="150000"/>
              </a:lnSpc>
            </a:pP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Organized by NATO Headquarters Supreme Allied Command Transformation, </a:t>
            </a:r>
          </a:p>
          <a:p>
            <a:pPr>
              <a:lnSpc>
                <a:spcPct val="150000"/>
              </a:lnSpc>
            </a:pP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the University of Bologna, and the </a:t>
            </a:r>
            <a:r>
              <a:rPr lang="en-US" sz="4000" b="1" dirty="0" err="1" smtClean="0">
                <a:solidFill>
                  <a:schemeClr val="bg1"/>
                </a:solidFill>
                <a:latin typeface="Noto Mono" panose="020B0609030804020204"/>
                <a:ea typeface="Noto Mono" panose="020B0609030804020204" pitchFamily="49" charset="0"/>
                <a:cs typeface="Noto Mono" panose="020B0609030804020204" pitchFamily="49" charset="0"/>
              </a:rPr>
              <a:t>Istituto</a:t>
            </a: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 </a:t>
            </a:r>
            <a:r>
              <a:rPr lang="en-US" sz="4000" b="1" dirty="0" err="1" smtClean="0">
                <a:solidFill>
                  <a:schemeClr val="bg1"/>
                </a:solidFill>
                <a:latin typeface="Noto Mono" panose="020B0609030804020204"/>
                <a:ea typeface="Noto Mono" panose="020B0609030804020204" pitchFamily="49" charset="0"/>
                <a:cs typeface="Noto Mono" panose="020B0609030804020204" pitchFamily="49" charset="0"/>
              </a:rPr>
              <a:t>Affari</a:t>
            </a: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 </a:t>
            </a:r>
            <a:r>
              <a:rPr lang="en-US" sz="4000" b="1" dirty="0" err="1" smtClean="0">
                <a:solidFill>
                  <a:schemeClr val="bg1"/>
                </a:solidFill>
                <a:latin typeface="Noto Mono" panose="020B0609030804020204"/>
                <a:ea typeface="Noto Mono" panose="020B0609030804020204" pitchFamily="49" charset="0"/>
                <a:cs typeface="Noto Mono" panose="020B0609030804020204" pitchFamily="49" charset="0"/>
              </a:rPr>
              <a:t>Internazionali</a:t>
            </a: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 </a:t>
            </a:r>
          </a:p>
          <a:p>
            <a:pPr>
              <a:lnSpc>
                <a:spcPct val="150000"/>
              </a:lnSpc>
            </a:pPr>
            <a:r>
              <a:rPr lang="en-US" sz="4000" b="1" dirty="0" smtClean="0">
                <a:solidFill>
                  <a:schemeClr val="bg1"/>
                </a:solidFill>
                <a:latin typeface="Noto Mono" panose="020B0609030804020204"/>
                <a:ea typeface="Noto Mono" panose="020B0609030804020204" pitchFamily="49" charset="0"/>
                <a:cs typeface="Noto Mono" panose="020B0609030804020204" pitchFamily="49" charset="0"/>
              </a:rPr>
              <a:t>Forli, Italy </a:t>
            </a:r>
          </a:p>
          <a:p>
            <a:pPr>
              <a:lnSpc>
                <a:spcPct val="150000"/>
              </a:lnSpc>
            </a:pPr>
            <a:r>
              <a:rPr lang="en-US" sz="4000" b="1" dirty="0" smtClean="0">
                <a:solidFill>
                  <a:schemeClr val="bg1"/>
                </a:solidFill>
                <a:latin typeface="Noto Mono" panose="020B0609030804020204" pitchFamily="49" charset="0"/>
                <a:ea typeface="Noto Mono" panose="020B0609030804020204" pitchFamily="49" charset="0"/>
                <a:cs typeface="Noto Mono" panose="020B0609030804020204" pitchFamily="49" charset="0"/>
              </a:rPr>
              <a:t>Nov. 9, 2023</a:t>
            </a:r>
            <a:endParaRPr lang="en-US" sz="4000" b="1" dirty="0">
              <a:solidFill>
                <a:schemeClr val="bg1"/>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5" name="Picture 4" descr="Text&#10;&#10;Description automatically generated with low confidence">
            <a:extLst>
              <a:ext uri="{FF2B5EF4-FFF2-40B4-BE49-F238E27FC236}">
                <a16:creationId xmlns:a16="http://schemas.microsoft.com/office/drawing/2014/main" id="{FD1DD043-2A6A-AE4B-B889-BE225F57746A}"/>
              </a:ext>
            </a:extLst>
          </p:cNvPr>
          <p:cNvPicPr>
            <a:picLocks noChangeAspect="1"/>
          </p:cNvPicPr>
          <p:nvPr/>
        </p:nvPicPr>
        <p:blipFill>
          <a:blip r:embed="rId4"/>
          <a:stretch>
            <a:fillRect/>
          </a:stretch>
        </p:blipFill>
        <p:spPr>
          <a:xfrm>
            <a:off x="4441946" y="4840895"/>
            <a:ext cx="3706632" cy="1762910"/>
          </a:xfrm>
          <a:prstGeom prst="rect">
            <a:avLst/>
          </a:prstGeom>
        </p:spPr>
      </p:pic>
    </p:spTree>
    <p:extLst>
      <p:ext uri="{BB962C8B-B14F-4D97-AF65-F5344CB8AC3E}">
        <p14:creationId xmlns:p14="http://schemas.microsoft.com/office/powerpoint/2010/main" val="229697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809592"/>
            <a:ext cx="10428508" cy="4893647"/>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Case Study: No First Placement of Weapons in Outer Space</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First proposed by Russia in 2004 and in subsequent annual UNGA resolutions</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31 countries have made this non-legally binding political commitment</a:t>
            </a:r>
          </a:p>
          <a:p>
            <a:pPr marL="1200150" lvl="2"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China is not one of them, although it has voted for the related UNGA resolutions</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SWF has a tracking sheet that tracks the votes on and sponsors of UNGA resolutions for this from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2014 on: https://swfound.org/multilateral-space-security-initiatives/</a:t>
            </a: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December 2022 UNGA Res. 77/42: 123 – 50 – 3</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t>
            </a:r>
            <a:r>
              <a:rPr lang="en-US" dirty="0">
                <a:solidFill>
                  <a:srgbClr val="003865"/>
                </a:solidFill>
                <a:latin typeface="Noto Sans" panose="020B0502040504020204" pitchFamily="34" charset="0"/>
                <a:ea typeface="Noto Sans" panose="020B0502040504020204" pitchFamily="34" charset="0"/>
              </a:rPr>
              <a:t>Encourages all States, especially spacefaring nations, to consider the possibility of upholding, as appropriate, a political commitment not to be the first to place weapons in outer </a:t>
            </a:r>
            <a:r>
              <a:rPr lang="en-US" dirty="0" smtClean="0">
                <a:solidFill>
                  <a:srgbClr val="003865"/>
                </a:solidFill>
                <a:latin typeface="Noto Sans" panose="020B0502040504020204" pitchFamily="34" charset="0"/>
                <a:ea typeface="Noto Sans" panose="020B0502040504020204" pitchFamily="34" charset="0"/>
              </a:rPr>
              <a:t>space”</a:t>
            </a:r>
          </a:p>
          <a:p>
            <a:pPr marL="742950" lvl="1"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Concern: how do you define a weapon? What about technology that is dual-purpose?</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Also, the implication is that it is fine to be second to put weapons in space</a:t>
            </a:r>
          </a:p>
        </p:txBody>
      </p: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118395"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 </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1676265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58477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1017069" y="895918"/>
            <a:ext cx="11174931" cy="4370427"/>
          </a:xfrm>
          <a:prstGeom prst="rect">
            <a:avLst/>
          </a:prstGeom>
          <a:noFill/>
        </p:spPr>
        <p:txBody>
          <a:bodyPr wrap="square" rtlCol="0">
            <a:spAutoFit/>
          </a:bodyPr>
          <a:lstStyle/>
          <a:p>
            <a:r>
              <a:rPr lang="en-US" sz="3200" b="1" dirty="0" smtClean="0">
                <a:solidFill>
                  <a:srgbClr val="003865"/>
                </a:solidFill>
                <a:latin typeface="Noto Sans" panose="020B0502040504020204" pitchFamily="34" charset="0"/>
                <a:ea typeface="Noto Sans" panose="020B0502040504020204" pitchFamily="34" charset="0"/>
              </a:rPr>
              <a:t>Close Approaches and Effects on Space </a:t>
            </a:r>
            <a:r>
              <a:rPr lang="en-US" sz="3200" b="1" dirty="0">
                <a:solidFill>
                  <a:srgbClr val="003865"/>
                </a:solidFill>
                <a:latin typeface="Noto Sans" panose="020B0502040504020204" pitchFamily="34" charset="0"/>
                <a:ea typeface="Noto Sans" panose="020B0502040504020204" pitchFamily="34" charset="0"/>
              </a:rPr>
              <a:t>S</a:t>
            </a:r>
            <a:r>
              <a:rPr lang="en-US" sz="3200" b="1" dirty="0" smtClean="0">
                <a:solidFill>
                  <a:srgbClr val="003865"/>
                </a:solidFill>
                <a:latin typeface="Noto Sans" panose="020B0502040504020204" pitchFamily="34" charset="0"/>
                <a:ea typeface="Noto Sans" panose="020B0502040504020204" pitchFamily="34" charset="0"/>
              </a:rPr>
              <a:t>tability</a:t>
            </a:r>
          </a:p>
          <a:p>
            <a:endParaRPr lang="en-US" sz="2400" b="1"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Uncoordinated close approaches: potential for (inadvertent) escalation</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Not as easy to make hard and fast requirements about</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Different risk assessments by different actors in space</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Very </a:t>
            </a:r>
            <a:r>
              <a:rPr lang="en-US" dirty="0">
                <a:solidFill>
                  <a:srgbClr val="003865"/>
                </a:solidFill>
                <a:latin typeface="Noto Sans" panose="020B0502040504020204" pitchFamily="34" charset="0"/>
                <a:ea typeface="Noto Sans" panose="020B0502040504020204" pitchFamily="34" charset="0"/>
              </a:rPr>
              <a:t>few hard “rules” about what is and isn’t </a:t>
            </a:r>
            <a:r>
              <a:rPr lang="en-US" dirty="0" smtClean="0">
                <a:solidFill>
                  <a:srgbClr val="003865"/>
                </a:solidFill>
                <a:latin typeface="Noto Sans" panose="020B0502040504020204" pitchFamily="34" charset="0"/>
                <a:ea typeface="Noto Sans" panose="020B0502040504020204" pitchFamily="34" charset="0"/>
              </a:rPr>
              <a:t>allowed</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Intent is key – how do you demonstrate intent? </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Need for rules of the road: right of way, ways to quickly communicate amongst actors, </a:t>
            </a:r>
            <a:r>
              <a:rPr lang="en-US" dirty="0" err="1" smtClean="0">
                <a:solidFill>
                  <a:srgbClr val="003865"/>
                </a:solidFill>
                <a:latin typeface="Noto Sans" panose="020B0502040504020204" pitchFamily="34" charset="0"/>
                <a:ea typeface="Noto Sans" panose="020B0502040504020204" pitchFamily="34" charset="0"/>
              </a:rPr>
              <a:t>IncSea</a:t>
            </a:r>
            <a:r>
              <a:rPr lang="en-US" dirty="0" smtClean="0">
                <a:solidFill>
                  <a:srgbClr val="003865"/>
                </a:solidFill>
                <a:latin typeface="Noto Sans" panose="020B0502040504020204" pitchFamily="34" charset="0"/>
                <a:ea typeface="Noto Sans" panose="020B0502040504020204" pitchFamily="34" charset="0"/>
              </a:rPr>
              <a:t> for space? </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Role of space situational awareness and its limitations</a:t>
            </a:r>
            <a:endParaRPr lang="en-US" dirty="0">
              <a:solidFill>
                <a:srgbClr val="003865"/>
              </a:solidFill>
              <a:latin typeface="Noto Sans" panose="020B0502040504020204" pitchFamily="34" charset="0"/>
              <a:ea typeface="Noto Sans" panose="020B0502040504020204" pitchFamily="34" charset="0"/>
            </a:endParaRPr>
          </a:p>
          <a:p>
            <a:endParaRPr lang="en-US" sz="2400" dirty="0" smtClean="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22271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2"/>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1669616" y="1059479"/>
            <a:ext cx="8599055" cy="584775"/>
          </a:xfrm>
          <a:prstGeom prst="rect">
            <a:avLst/>
          </a:prstGeom>
          <a:noFill/>
        </p:spPr>
        <p:txBody>
          <a:bodyPr wrap="square" rtlCol="0">
            <a:spAutoFit/>
          </a:bodyPr>
          <a:lstStyle/>
          <a:p>
            <a:r>
              <a:rPr lang="en-US" sz="3200" b="1" dirty="0" smtClean="0">
                <a:solidFill>
                  <a:srgbClr val="003865"/>
                </a:solidFill>
                <a:latin typeface="Noto Sans" panose="020B0502040504020204" pitchFamily="34" charset="0"/>
                <a:ea typeface="Noto Sans" panose="020B0502040504020204" pitchFamily="34" charset="0"/>
              </a:rPr>
              <a:t>Congestion On and Around the Moon</a:t>
            </a:r>
            <a:endParaRPr lang="en-US" sz="3200" b="1" dirty="0">
              <a:solidFill>
                <a:srgbClr val="003865"/>
              </a:solidFill>
              <a:latin typeface="Noto Sans" panose="020B0502040504020204" pitchFamily="34" charset="0"/>
              <a:ea typeface="Noto Sans" panose="020B0502040504020204" pitchFamily="34" charset="0"/>
            </a:endParaRP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48682"/>
            <a:ext cx="2741112" cy="338554"/>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3"/>
          <a:stretch>
            <a:fillRect/>
          </a:stretch>
        </p:blipFill>
        <p:spPr>
          <a:xfrm>
            <a:off x="11398685" y="128569"/>
            <a:ext cx="643201" cy="638523"/>
          </a:xfrm>
          <a:prstGeom prst="rect">
            <a:avLst/>
          </a:prstGeom>
        </p:spPr>
      </p:pic>
      <p:sp>
        <p:nvSpPr>
          <p:cNvPr id="2" name="Rectangle 1"/>
          <p:cNvSpPr/>
          <p:nvPr/>
        </p:nvSpPr>
        <p:spPr>
          <a:xfrm>
            <a:off x="1669616" y="2376745"/>
            <a:ext cx="8671213" cy="3231654"/>
          </a:xfrm>
          <a:prstGeom prst="rect">
            <a:avLst/>
          </a:prstGeom>
        </p:spPr>
        <p:txBody>
          <a:bodyPr wrap="square">
            <a:spAutoFit/>
          </a:bodyPr>
          <a:lstStyle/>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106 </a:t>
            </a:r>
            <a:r>
              <a:rPr lang="en-US" dirty="0" err="1" smtClean="0">
                <a:solidFill>
                  <a:srgbClr val="003865"/>
                </a:solidFill>
                <a:latin typeface="Noto Sans" panose="020B0502040504020204" pitchFamily="34" charset="0"/>
                <a:ea typeface="Noto Sans" panose="020B0502040504020204" pitchFamily="34" charset="0"/>
              </a:rPr>
              <a:t>cislunar</a:t>
            </a:r>
            <a:r>
              <a:rPr lang="en-US" dirty="0" smtClean="0">
                <a:solidFill>
                  <a:srgbClr val="003865"/>
                </a:solidFill>
                <a:latin typeface="Noto Sans" panose="020B0502040504020204" pitchFamily="34" charset="0"/>
                <a:ea typeface="Noto Sans" panose="020B0502040504020204" pitchFamily="34" charset="0"/>
              </a:rPr>
              <a:t> and lunar missions by 19 countries and one multilateral organization (ESA) </a:t>
            </a: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Activities on the Moon are changing</a:t>
            </a:r>
          </a:p>
          <a:p>
            <a:pPr marL="342900"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Artemis Accords vs International Lunar Research Station?</a:t>
            </a: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a:solidFill>
                  <a:srgbClr val="003865"/>
                </a:solidFill>
                <a:latin typeface="Noto Sans" panose="020B0502040504020204" pitchFamily="34" charset="0"/>
                <a:ea typeface="Noto Sans" panose="020B0502040504020204" pitchFamily="34" charset="0"/>
              </a:rPr>
              <a:t>Complications on Earth replicating on the Moon? </a:t>
            </a: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endParaRPr lang="en-US" dirty="0">
              <a:solidFill>
                <a:srgbClr val="003865"/>
              </a:solidFill>
              <a:latin typeface="Noto Sans" panose="020B0502040504020204" pitchFamily="34" charset="0"/>
              <a:ea typeface="Noto Sans" panose="020B0502040504020204" pitchFamily="34" charset="0"/>
            </a:endParaRPr>
          </a:p>
          <a:p>
            <a:endParaRPr lang="en-US" sz="2400" dirty="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472627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2"/>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809592"/>
            <a:ext cx="10428508" cy="4124206"/>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Responsible behavior in space</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Just wrapped up two-year process of UN Open-ended Working Group on Reducing Space Threats </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Success? Yes and no</a:t>
            </a:r>
          </a:p>
          <a:p>
            <a:pPr marL="800100" lvl="1" indent="-342900">
              <a:buFont typeface="Arial" panose="020B0604020202020204" pitchFamily="34" charset="0"/>
              <a:buChar char="•"/>
            </a:pPr>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Interest converging on many issue areas, including avoiding deliberate creation of debris, need for rules on actions (notifications, consultations) prior to conducting rendezvous and proximity operations, value of TCBMs</a:t>
            </a:r>
          </a:p>
          <a:p>
            <a:endParaRPr lang="en-US" dirty="0" smtClean="0">
              <a:solidFill>
                <a:srgbClr val="003865"/>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Jessica West (Ploughshares)’s analysis of types of recommendations for responsible behavior: operating with due regard, sharing information, avoid contamination of space environment, avoid harmful interference, non-use of force</a:t>
            </a: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350632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3"/>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14066769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58477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1017069" y="895918"/>
            <a:ext cx="11174931" cy="4555093"/>
          </a:xfrm>
          <a:prstGeom prst="rect">
            <a:avLst/>
          </a:prstGeom>
          <a:noFill/>
        </p:spPr>
        <p:txBody>
          <a:bodyPr wrap="square" rtlCol="0">
            <a:spAutoFit/>
          </a:bodyPr>
          <a:lstStyle/>
          <a:p>
            <a:r>
              <a:rPr lang="en-US" sz="3200" b="1" dirty="0" smtClean="0">
                <a:solidFill>
                  <a:schemeClr val="tx2"/>
                </a:solidFill>
                <a:latin typeface="Noto Sans" panose="020B0502040504020204" pitchFamily="34" charset="0"/>
                <a:ea typeface="Noto Sans" panose="020B0502040504020204" pitchFamily="34" charset="0"/>
              </a:rPr>
              <a:t>Tools for Improving Communication, </a:t>
            </a:r>
            <a:r>
              <a:rPr lang="en-US" sz="3200" b="1" dirty="0">
                <a:solidFill>
                  <a:schemeClr val="tx2"/>
                </a:solidFill>
                <a:latin typeface="Noto Sans" panose="020B0502040504020204" pitchFamily="34" charset="0"/>
                <a:ea typeface="Noto Sans" panose="020B0502040504020204" pitchFamily="34" charset="0"/>
              </a:rPr>
              <a:t>T</a:t>
            </a:r>
            <a:r>
              <a:rPr lang="en-US" sz="3200" b="1" dirty="0" smtClean="0">
                <a:solidFill>
                  <a:schemeClr val="tx2"/>
                </a:solidFill>
                <a:latin typeface="Noto Sans" panose="020B0502040504020204" pitchFamily="34" charset="0"/>
                <a:ea typeface="Noto Sans" panose="020B0502040504020204" pitchFamily="34" charset="0"/>
              </a:rPr>
              <a:t>ransparency </a:t>
            </a:r>
          </a:p>
          <a:p>
            <a:endParaRPr lang="en-US" sz="2400" b="1" dirty="0">
              <a:solidFill>
                <a:schemeClr val="tx2"/>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b="1" i="1" dirty="0" smtClean="0">
                <a:solidFill>
                  <a:schemeClr val="tx2"/>
                </a:solidFill>
                <a:latin typeface="Noto Sans" panose="020B0502040504020204" pitchFamily="34" charset="0"/>
                <a:ea typeface="Noto Sans" panose="020B0502040504020204" pitchFamily="34" charset="0"/>
              </a:rPr>
              <a:t>Lexicon for Outer Space </a:t>
            </a:r>
            <a:r>
              <a:rPr lang="en-US" b="1" i="1" dirty="0">
                <a:solidFill>
                  <a:schemeClr val="tx2"/>
                </a:solidFill>
                <a:latin typeface="Noto Sans" panose="020B0502040504020204" pitchFamily="34" charset="0"/>
                <a:ea typeface="Noto Sans" panose="020B0502040504020204" pitchFamily="34" charset="0"/>
              </a:rPr>
              <a:t>Security </a:t>
            </a:r>
            <a:r>
              <a:rPr lang="en-US" dirty="0">
                <a:solidFill>
                  <a:schemeClr val="tx2"/>
                </a:solidFill>
                <a:latin typeface="Noto Sans" panose="020B0502040504020204" pitchFamily="34" charset="0"/>
                <a:ea typeface="Noto Sans" panose="020B0502040504020204" pitchFamily="34" charset="0"/>
              </a:rPr>
              <a:t>(https://</a:t>
            </a:r>
            <a:r>
              <a:rPr lang="en-US" dirty="0" smtClean="0">
                <a:solidFill>
                  <a:srgbClr val="003865"/>
                </a:solidFill>
                <a:latin typeface="Noto Sans" panose="020B0502040504020204" pitchFamily="34" charset="0"/>
                <a:ea typeface="Noto Sans" panose="020B0502040504020204" pitchFamily="34" charset="0"/>
              </a:rPr>
              <a:t>unidir.org/publication/lexicon-outer-space-security)</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Intended to </a:t>
            </a:r>
            <a:r>
              <a:rPr lang="en-US" dirty="0">
                <a:solidFill>
                  <a:srgbClr val="003865"/>
                </a:solidFill>
                <a:latin typeface="Noto Sans" panose="020B0502040504020204" pitchFamily="34" charset="0"/>
                <a:ea typeface="Noto Sans" panose="020B0502040504020204" pitchFamily="34" charset="0"/>
              </a:rPr>
              <a:t>facilitate shared understandings of key topics and </a:t>
            </a:r>
            <a:r>
              <a:rPr lang="en-US" dirty="0" smtClean="0">
                <a:solidFill>
                  <a:srgbClr val="003865"/>
                </a:solidFill>
                <a:latin typeface="Noto Sans" panose="020B0502040504020204" pitchFamily="34" charset="0"/>
                <a:ea typeface="Noto Sans" panose="020B0502040504020204" pitchFamily="34" charset="0"/>
              </a:rPr>
              <a:t>terms</a:t>
            </a:r>
          </a:p>
          <a:p>
            <a:pPr marL="800100" lvl="1"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Three types of terms: </a:t>
            </a:r>
          </a:p>
          <a:p>
            <a:pPr marL="1257300" lvl="2" indent="-34290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rPr>
              <a:t>Acronyms</a:t>
            </a:r>
          </a:p>
          <a:p>
            <a:pPr marL="1257300" lvl="2"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Common definitions</a:t>
            </a:r>
          </a:p>
          <a:p>
            <a:pPr marL="1257300" lvl="2"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Terminology frequently used in space security discussions that could benefit from further clarification</a:t>
            </a:r>
          </a:p>
          <a:p>
            <a:pPr marL="342900" indent="-342900">
              <a:buFont typeface="Arial" panose="020B0604020202020204" pitchFamily="34" charset="0"/>
              <a:buChar char="•"/>
            </a:pPr>
            <a:endParaRPr lang="en-US" dirty="0">
              <a:solidFill>
                <a:schemeClr val="tx2"/>
              </a:solidFill>
              <a:latin typeface="Noto Sans" panose="020B0502040504020204" pitchFamily="34" charset="0"/>
              <a:ea typeface="Noto Sans" panose="020B0502040504020204" pitchFamily="34" charset="0"/>
            </a:endParaRPr>
          </a:p>
          <a:p>
            <a:pPr marL="342900" indent="-342900">
              <a:buFont typeface="Arial" panose="020B0604020202020204" pitchFamily="34" charset="0"/>
              <a:buChar char="•"/>
            </a:pPr>
            <a:r>
              <a:rPr lang="en-US" b="1" i="1" dirty="0" smtClean="0">
                <a:solidFill>
                  <a:schemeClr val="tx2"/>
                </a:solidFill>
                <a:latin typeface="Noto Sans" panose="020B0502040504020204" pitchFamily="34" charset="0"/>
                <a:ea typeface="Noto Sans" panose="020B0502040504020204" pitchFamily="34" charset="0"/>
              </a:rPr>
              <a:t>Space Security </a:t>
            </a:r>
            <a:r>
              <a:rPr lang="en-US" b="1" i="1" dirty="0">
                <a:solidFill>
                  <a:schemeClr val="tx2"/>
                </a:solidFill>
                <a:latin typeface="Noto Sans" panose="020B0502040504020204" pitchFamily="34" charset="0"/>
                <a:ea typeface="Noto Sans" panose="020B0502040504020204" pitchFamily="34" charset="0"/>
              </a:rPr>
              <a:t>Portal </a:t>
            </a:r>
            <a:r>
              <a:rPr lang="en-US" dirty="0">
                <a:solidFill>
                  <a:schemeClr val="tx2"/>
                </a:solidFill>
                <a:latin typeface="Noto Sans" panose="020B0502040504020204" pitchFamily="34" charset="0"/>
                <a:ea typeface="Noto Sans" panose="020B0502040504020204" pitchFamily="34" charset="0"/>
              </a:rPr>
              <a:t>(https://spacesecurityportal.org</a:t>
            </a:r>
            <a:r>
              <a:rPr lang="en-US" dirty="0" smtClean="0">
                <a:solidFill>
                  <a:schemeClr val="tx2"/>
                </a:solidFill>
                <a:latin typeface="Noto Sans" panose="020B0502040504020204" pitchFamily="34" charset="0"/>
                <a:ea typeface="Noto Sans" panose="020B0502040504020204" pitchFamily="34" charset="0"/>
              </a:rPr>
              <a:t>/)</a:t>
            </a:r>
          </a:p>
          <a:p>
            <a:pPr marL="800100" lvl="1"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 Interactive map of global space governance landscape</a:t>
            </a:r>
          </a:p>
          <a:p>
            <a:pPr marL="800100" lvl="1" indent="-342900">
              <a:buFont typeface="Arial" panose="020B0604020202020204" pitchFamily="34" charset="0"/>
              <a:buChar char="•"/>
            </a:pPr>
            <a:r>
              <a:rPr lang="en-US" dirty="0" smtClean="0">
                <a:solidFill>
                  <a:schemeClr val="tx2"/>
                </a:solidFill>
                <a:latin typeface="Noto Sans" panose="020B0502040504020204" pitchFamily="34" charset="0"/>
                <a:ea typeface="Noto Sans" panose="020B0502040504020204" pitchFamily="34" charset="0"/>
              </a:rPr>
              <a:t>Seeks to support informed participation by interested stakeholders and support transparency, information-sharing, and capacity-building </a:t>
            </a:r>
          </a:p>
          <a:p>
            <a:endParaRPr lang="en-US" dirty="0" smtClean="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2574306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83CFBB-8EC0-204F-ADC8-BD0164B88845}"/>
              </a:ext>
            </a:extLst>
          </p:cNvPr>
          <p:cNvSpPr/>
          <p:nvPr/>
        </p:nvSpPr>
        <p:spPr>
          <a:xfrm>
            <a:off x="0" y="0"/>
            <a:ext cx="12192000" cy="6858000"/>
          </a:xfrm>
          <a:prstGeom prst="rect">
            <a:avLst/>
          </a:prstGeom>
          <a:solidFill>
            <a:srgbClr val="003865">
              <a:alpha val="1960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ubtitle 2">
            <a:extLst>
              <a:ext uri="{FF2B5EF4-FFF2-40B4-BE49-F238E27FC236}">
                <a16:creationId xmlns:a16="http://schemas.microsoft.com/office/drawing/2014/main" id="{BF815F7A-0AC8-E141-81FA-AA90B15B32CC}"/>
              </a:ext>
            </a:extLst>
          </p:cNvPr>
          <p:cNvSpPr>
            <a:spLocks noGrp="1"/>
          </p:cNvSpPr>
          <p:nvPr/>
        </p:nvSpPr>
        <p:spPr>
          <a:xfrm>
            <a:off x="763517" y="277089"/>
            <a:ext cx="6819538" cy="53714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Questions?</a:t>
            </a: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Thanks. </a:t>
            </a: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Victoria Samson, </a:t>
            </a:r>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hlinkClick r:id="rId3"/>
              </a:rPr>
              <a:t>vsamson@swfound.org</a:t>
            </a:r>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r>
              <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rPr>
              <a:t>@SWFoundation</a:t>
            </a: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algn="l"/>
            <a:endParaRPr lang="en-US" sz="32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0" name="Picture 9" descr="Logo&#10;&#10;Description automatically generated">
            <a:extLst>
              <a:ext uri="{FF2B5EF4-FFF2-40B4-BE49-F238E27FC236}">
                <a16:creationId xmlns:a16="http://schemas.microsoft.com/office/drawing/2014/main" id="{CD1FCF5F-5CBD-2C40-9AAD-6DA8164A242D}"/>
              </a:ext>
            </a:extLst>
          </p:cNvPr>
          <p:cNvPicPr>
            <a:picLocks noChangeAspect="1"/>
          </p:cNvPicPr>
          <p:nvPr/>
        </p:nvPicPr>
        <p:blipFill>
          <a:blip r:embed="rId4"/>
          <a:stretch>
            <a:fillRect/>
          </a:stretch>
        </p:blipFill>
        <p:spPr>
          <a:xfrm>
            <a:off x="613927" y="5586916"/>
            <a:ext cx="2207563" cy="1049938"/>
          </a:xfrm>
          <a:prstGeom prst="rect">
            <a:avLst/>
          </a:prstGeom>
        </p:spPr>
      </p:pic>
    </p:spTree>
    <p:extLst>
      <p:ext uri="{BB962C8B-B14F-4D97-AF65-F5344CB8AC3E}">
        <p14:creationId xmlns:p14="http://schemas.microsoft.com/office/powerpoint/2010/main" val="335722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p&#10;&#10;Description automatically generated">
            <a:extLst>
              <a:ext uri="{FF2B5EF4-FFF2-40B4-BE49-F238E27FC236}">
                <a16:creationId xmlns:a16="http://schemas.microsoft.com/office/drawing/2014/main" id="{3CEF3656-A677-C542-8F8E-E7165A599259}"/>
              </a:ext>
            </a:extLst>
          </p:cNvPr>
          <p:cNvPicPr>
            <a:picLocks noChangeAspect="1"/>
          </p:cNvPicPr>
          <p:nvPr/>
        </p:nvPicPr>
        <p:blipFill>
          <a:blip r:embed="rId3"/>
          <a:stretch>
            <a:fillRect/>
          </a:stretch>
        </p:blipFill>
        <p:spPr>
          <a:xfrm>
            <a:off x="0" y="0"/>
            <a:ext cx="12192000" cy="6858000"/>
          </a:xfrm>
          <a:prstGeom prst="rect">
            <a:avLst/>
          </a:prstGeom>
        </p:spPr>
      </p:pic>
      <p:sp>
        <p:nvSpPr>
          <p:cNvPr id="6" name="Subtitle 2">
            <a:extLst>
              <a:ext uri="{FF2B5EF4-FFF2-40B4-BE49-F238E27FC236}">
                <a16:creationId xmlns:a16="http://schemas.microsoft.com/office/drawing/2014/main" id="{2844C697-7481-D04D-A215-778E7B580035}"/>
              </a:ext>
            </a:extLst>
          </p:cNvPr>
          <p:cNvSpPr>
            <a:spLocks noGrp="1"/>
          </p:cNvSpPr>
          <p:nvPr/>
        </p:nvSpPr>
        <p:spPr>
          <a:xfrm>
            <a:off x="0" y="2309090"/>
            <a:ext cx="12192000" cy="3768436"/>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400" dirty="0">
                <a:latin typeface="Noto Sans" panose="020B0502040504020204" pitchFamily="34" charset="0"/>
                <a:ea typeface="Noto Sans" panose="020B0502040504020204" pitchFamily="34" charset="0"/>
              </a:rPr>
              <a:t>Secure World Foundation (SWF) is a </a:t>
            </a:r>
            <a:r>
              <a:rPr lang="en-US" sz="4400" b="1" i="1" dirty="0">
                <a:solidFill>
                  <a:schemeClr val="accent1">
                    <a:lumMod val="75000"/>
                  </a:schemeClr>
                </a:solidFill>
                <a:latin typeface="Noto Sans" panose="020B0502040504020204" pitchFamily="34" charset="0"/>
                <a:ea typeface="Noto Sans" panose="020B0502040504020204" pitchFamily="34" charset="0"/>
              </a:rPr>
              <a:t>private operating foundation </a:t>
            </a:r>
            <a:r>
              <a:rPr lang="en-US" sz="4400" dirty="0">
                <a:latin typeface="Noto Sans" panose="020B0502040504020204" pitchFamily="34" charset="0"/>
                <a:ea typeface="Noto Sans" panose="020B0502040504020204" pitchFamily="34" charset="0"/>
              </a:rPr>
              <a:t>that promotes </a:t>
            </a:r>
          </a:p>
          <a:p>
            <a:r>
              <a:rPr lang="en-US" sz="4400" dirty="0">
                <a:latin typeface="Noto Sans" panose="020B0502040504020204" pitchFamily="34" charset="0"/>
                <a:ea typeface="Noto Sans" panose="020B0502040504020204" pitchFamily="34" charset="0"/>
              </a:rPr>
              <a:t>cooperative solutions for space sustainability </a:t>
            </a:r>
          </a:p>
          <a:p>
            <a:endParaRPr lang="en-US" sz="4400" dirty="0">
              <a:latin typeface="Noto Sans" panose="020B0502040504020204" pitchFamily="34" charset="0"/>
              <a:ea typeface="Noto Sans" panose="020B0502040504020204" pitchFamily="34" charset="0"/>
            </a:endParaRPr>
          </a:p>
          <a:p>
            <a:r>
              <a:rPr lang="en-US" sz="4400" b="1" dirty="0">
                <a:solidFill>
                  <a:schemeClr val="accent1">
                    <a:lumMod val="75000"/>
                  </a:schemeClr>
                </a:solidFill>
                <a:latin typeface="Noto Sans" panose="020B0502040504020204" pitchFamily="34" charset="0"/>
                <a:ea typeface="Noto Sans" panose="020B0502040504020204" pitchFamily="34" charset="0"/>
              </a:rPr>
              <a:t>Our vision: </a:t>
            </a:r>
            <a:r>
              <a:rPr lang="en-US" sz="4400" dirty="0">
                <a:latin typeface="Noto Sans" panose="020B0502040504020204" pitchFamily="34" charset="0"/>
                <a:ea typeface="Noto Sans" panose="020B0502040504020204" pitchFamily="34" charset="0"/>
              </a:rPr>
              <a:t>The secure, sustainable, and peaceful uses of outer space that contribute to global stability on Earth</a:t>
            </a:r>
          </a:p>
          <a:p>
            <a:endParaRPr lang="en-US" sz="4400" dirty="0">
              <a:latin typeface="Noto Sans" panose="020B0502040504020204" pitchFamily="34" charset="0"/>
              <a:ea typeface="Noto Sans" panose="020B0502040504020204" pitchFamily="34" charset="0"/>
            </a:endParaRPr>
          </a:p>
          <a:p>
            <a:r>
              <a:rPr lang="en-US" sz="4400" b="1" dirty="0">
                <a:solidFill>
                  <a:schemeClr val="accent1">
                    <a:lumMod val="75000"/>
                  </a:schemeClr>
                </a:solidFill>
                <a:latin typeface="Noto Sans" panose="020B0502040504020204" pitchFamily="34" charset="0"/>
                <a:ea typeface="Noto Sans" panose="020B0502040504020204" pitchFamily="34" charset="0"/>
              </a:rPr>
              <a:t>Our mission:</a:t>
            </a:r>
            <a:r>
              <a:rPr lang="en-US" sz="4400" b="1" dirty="0">
                <a:latin typeface="Noto Sans" panose="020B0502040504020204" pitchFamily="34" charset="0"/>
                <a:ea typeface="Noto Sans" panose="020B0502040504020204" pitchFamily="34" charset="0"/>
              </a:rPr>
              <a:t> </a:t>
            </a:r>
            <a:r>
              <a:rPr lang="en-US" sz="4400" dirty="0">
                <a:latin typeface="Noto Sans" panose="020B0502040504020204" pitchFamily="34" charset="0"/>
                <a:ea typeface="Noto Sans" panose="020B0502040504020204" pitchFamily="34" charset="0"/>
              </a:rPr>
              <a:t>Secure World Foundation works with governments, industry, international organizations, and civil society to develop and promote ideas and actions to achieve the secure, sustainable, and peaceful uses of outer space benefiting Earth and all its peoples</a:t>
            </a:r>
          </a:p>
          <a:p>
            <a:endParaRPr lang="en-US" sz="9600" b="1" dirty="0">
              <a:solidFill>
                <a:schemeClr val="bg1"/>
              </a:solidFill>
              <a:latin typeface="Noto Sans SemBd" panose="020B0502040504020204" pitchFamily="34" charset="0"/>
              <a:ea typeface="Noto Sans SemBd" panose="020B0502040504020204" pitchFamily="34" charset="0"/>
              <a:cs typeface="Noto Sans SemBd" panose="020B0502040504020204" pitchFamily="34" charset="0"/>
            </a:endParaRPr>
          </a:p>
        </p:txBody>
      </p:sp>
    </p:spTree>
    <p:extLst>
      <p:ext uri="{BB962C8B-B14F-4D97-AF65-F5344CB8AC3E}">
        <p14:creationId xmlns:p14="http://schemas.microsoft.com/office/powerpoint/2010/main" val="2482114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751297" y="1354538"/>
            <a:ext cx="5127585" cy="3139321"/>
          </a:xfrm>
          <a:prstGeom prst="rect">
            <a:avLst/>
          </a:prstGeom>
          <a:noFill/>
        </p:spPr>
        <p:txBody>
          <a:bodyPr wrap="square" rtlCol="0">
            <a:spAutoFit/>
          </a:bodyPr>
          <a:lstStyle/>
          <a:p>
            <a:pPr marL="342900" indent="-342900">
              <a:buFont typeface="Arial" panose="020B0604020202020204" pitchFamily="34" charset="0"/>
              <a:buChar char="•"/>
            </a:pPr>
            <a:r>
              <a:rPr lang="en-US" dirty="0">
                <a:solidFill>
                  <a:srgbClr val="003865"/>
                </a:solidFill>
                <a:latin typeface="Noto Sans SemBd"/>
              </a:rPr>
              <a:t>Existence of counterspace capabilities is not new, but the circumstances surrounding them are </a:t>
            </a:r>
          </a:p>
          <a:p>
            <a:pPr marL="342900" indent="-342900">
              <a:buFont typeface="Arial" panose="020B0604020202020204" pitchFamily="34" charset="0"/>
              <a:buChar char="•"/>
            </a:pPr>
            <a:endParaRPr lang="en-US" dirty="0">
              <a:solidFill>
                <a:srgbClr val="003865"/>
              </a:solidFill>
              <a:latin typeface="Noto Sans SemBd"/>
            </a:endParaRPr>
          </a:p>
          <a:p>
            <a:pPr marL="342900" indent="-342900">
              <a:buFont typeface="Arial" panose="020B0604020202020204" pitchFamily="34" charset="0"/>
              <a:buChar char="•"/>
            </a:pPr>
            <a:r>
              <a:rPr lang="en-US" dirty="0">
                <a:solidFill>
                  <a:srgbClr val="003865"/>
                </a:solidFill>
                <a:latin typeface="Noto Sans SemBd"/>
              </a:rPr>
              <a:t>Significant R&amp;D/testing of a wide range of destructive &amp; non-destructive counterspace capabilities by multiple countries</a:t>
            </a:r>
          </a:p>
          <a:p>
            <a:pPr marL="342900" indent="-342900">
              <a:buFont typeface="Arial" panose="020B0604020202020204" pitchFamily="34" charset="0"/>
              <a:buChar char="•"/>
            </a:pPr>
            <a:endParaRPr lang="en-US" b="1" i="1" dirty="0">
              <a:solidFill>
                <a:srgbClr val="003865"/>
              </a:solidFill>
              <a:latin typeface="Noto Sans SemBd"/>
            </a:endParaRPr>
          </a:p>
          <a:p>
            <a:pPr marL="342900" indent="-342900">
              <a:buFont typeface="Arial" panose="020B0604020202020204" pitchFamily="34" charset="0"/>
              <a:buChar char="•"/>
            </a:pPr>
            <a:r>
              <a:rPr lang="en-US" b="1" i="1" dirty="0">
                <a:solidFill>
                  <a:srgbClr val="003865"/>
                </a:solidFill>
                <a:latin typeface="Noto Sans SemBd"/>
              </a:rPr>
              <a:t>Only non-destructive capabilities are actively being used in current military operations</a:t>
            </a:r>
          </a:p>
        </p:txBody>
      </p: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338554"/>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13" name="TextBox 12">
            <a:extLst>
              <a:ext uri="{FF2B5EF4-FFF2-40B4-BE49-F238E27FC236}">
                <a16:creationId xmlns:a16="http://schemas.microsoft.com/office/drawing/2014/main" id="{05A32BB6-D289-487A-B829-F934E6EF14A0}"/>
              </a:ext>
            </a:extLst>
          </p:cNvPr>
          <p:cNvSpPr txBox="1"/>
          <p:nvPr/>
        </p:nvSpPr>
        <p:spPr>
          <a:xfrm>
            <a:off x="7399240" y="5896622"/>
            <a:ext cx="3562807" cy="369332"/>
          </a:xfrm>
          <a:prstGeom prst="rect">
            <a:avLst/>
          </a:prstGeom>
          <a:noFill/>
        </p:spPr>
        <p:txBody>
          <a:bodyPr wrap="square" rtlCol="0">
            <a:spAutoFit/>
          </a:bodyPr>
          <a:lstStyle/>
          <a:p>
            <a:pPr algn="ctr"/>
            <a:r>
              <a:rPr lang="en-US" dirty="0"/>
              <a:t>https://swfound.org/counterspace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1608" y="1017943"/>
            <a:ext cx="3620439" cy="4683615"/>
          </a:xfrm>
          <a:prstGeom prst="rect">
            <a:avLst/>
          </a:prstGeom>
        </p:spPr>
      </p:pic>
    </p:spTree>
    <p:extLst>
      <p:ext uri="{BB962C8B-B14F-4D97-AF65-F5344CB8AC3E}">
        <p14:creationId xmlns:p14="http://schemas.microsoft.com/office/powerpoint/2010/main" val="3548102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59" y="232387"/>
            <a:ext cx="3700285" cy="58477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a:t>
            </a:r>
            <a:r>
              <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rPr>
              <a:t>Space November 2023</a:t>
            </a: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1017069" y="895918"/>
            <a:ext cx="11174931" cy="6155531"/>
          </a:xfrm>
          <a:prstGeom prst="rect">
            <a:avLst/>
          </a:prstGeom>
          <a:noFill/>
        </p:spPr>
        <p:txBody>
          <a:bodyPr wrap="square" rtlCol="0">
            <a:spAutoFit/>
          </a:bodyPr>
          <a:lstStyle/>
          <a:p>
            <a:r>
              <a:rPr lang="en-US" sz="3200" b="1" dirty="0" err="1">
                <a:solidFill>
                  <a:srgbClr val="003865"/>
                </a:solidFill>
                <a:latin typeface="Noto Sans" panose="020B0502040504020204" pitchFamily="34" charset="0"/>
                <a:ea typeface="Noto Sans" panose="020B0502040504020204" pitchFamily="34" charset="0"/>
              </a:rPr>
              <a:t>Counterspace</a:t>
            </a:r>
            <a:r>
              <a:rPr lang="en-US" sz="3200" b="1" dirty="0">
                <a:solidFill>
                  <a:srgbClr val="003865"/>
                </a:solidFill>
                <a:latin typeface="Noto Sans" panose="020B0502040504020204" pitchFamily="34" charset="0"/>
                <a:ea typeface="Noto Sans" panose="020B0502040504020204" pitchFamily="34" charset="0"/>
              </a:rPr>
              <a:t> </a:t>
            </a:r>
            <a:r>
              <a:rPr lang="en-US" sz="3200" b="1" dirty="0" smtClean="0">
                <a:solidFill>
                  <a:srgbClr val="003865"/>
                </a:solidFill>
                <a:latin typeface="Noto Sans" panose="020B0502040504020204" pitchFamily="34" charset="0"/>
                <a:ea typeface="Noto Sans" panose="020B0502040504020204" pitchFamily="34" charset="0"/>
              </a:rPr>
              <a:t>Capabilities</a:t>
            </a:r>
          </a:p>
          <a:p>
            <a:endParaRPr lang="en-US"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Direct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Ascent: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ground, air-, or sea-launched missiles with interceptors that are used to kinetically destroy satellites through force of impact, but are not placed into orbit themselves;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Co-orbital</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are placed into orbit and then maneuver to approach the target to attack it by various means, including destructive and non-destructive;</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Directed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Energy: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focused energy, such as laser, particle, or microwave beams to interfere or destroy space systems;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Electronic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Warfare: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radiofrequency energy to interfere with or jam the communications to or from satellites;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Cyber</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weapons that use software and network techniques to compromise, control, interfere, or destroy computer systems.</a:t>
            </a:r>
          </a:p>
          <a:p>
            <a:endPar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r>
              <a:rPr lang="en-US"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Space </a:t>
            </a:r>
            <a:r>
              <a:rPr lang="en-US" b="1" dirty="0">
                <a:solidFill>
                  <a:srgbClr val="003865"/>
                </a:solidFill>
                <a:latin typeface="Noto Sans" panose="020B0502040504020204" pitchFamily="34" charset="0"/>
                <a:ea typeface="Noto Sans" panose="020B0502040504020204" pitchFamily="34" charset="0"/>
                <a:cs typeface="Noto Sans" panose="020B0502040504020204" pitchFamily="34" charset="0"/>
              </a:rPr>
              <a:t>Situational Awareness: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knowledge about the space environment and human space activities that enables both offensive and defense </a:t>
            </a:r>
            <a:r>
              <a:rPr lang="en-US" dirty="0" err="1">
                <a:solidFill>
                  <a:srgbClr val="003865"/>
                </a:solidFill>
                <a:latin typeface="Noto Sans" panose="020B0502040504020204" pitchFamily="34" charset="0"/>
                <a:ea typeface="Noto Sans" panose="020B0502040504020204" pitchFamily="34" charset="0"/>
                <a:cs typeface="Noto Sans" panose="020B0502040504020204" pitchFamily="34" charset="0"/>
              </a:rPr>
              <a:t>counterspace</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 operations </a:t>
            </a:r>
          </a:p>
          <a:p>
            <a:endParaRPr lang="en-US" sz="2400" dirty="0" smtClean="0">
              <a:latin typeface="Noto Sans" panose="020B0502040504020204" pitchFamily="34" charset="0"/>
              <a:ea typeface="Noto Sans" panose="020B0502040504020204" pitchFamily="34" charset="0"/>
            </a:endParaRPr>
          </a:p>
        </p:txBody>
      </p:sp>
    </p:spTree>
    <p:extLst>
      <p:ext uri="{BB962C8B-B14F-4D97-AF65-F5344CB8AC3E}">
        <p14:creationId xmlns:p14="http://schemas.microsoft.com/office/powerpoint/2010/main" val="3421349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3709522" cy="707886"/>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
        <p:nvSpPr>
          <p:cNvPr id="2" name="TextBox 1"/>
          <p:cNvSpPr txBox="1"/>
          <p:nvPr/>
        </p:nvSpPr>
        <p:spPr>
          <a:xfrm>
            <a:off x="6659418" y="130408"/>
            <a:ext cx="4599709" cy="369332"/>
          </a:xfrm>
          <a:prstGeom prst="rect">
            <a:avLst/>
          </a:prstGeom>
          <a:noFill/>
        </p:spPr>
        <p:txBody>
          <a:bodyPr wrap="square" rtlCol="0">
            <a:spAutoFit/>
          </a:bodyPr>
          <a:lstStyle/>
          <a:p>
            <a:endParaRPr lang="en-US" dirty="0">
              <a:solidFill>
                <a:srgbClr val="004C97"/>
              </a:solidFill>
              <a:latin typeface="Noto Sans SemBd"/>
            </a:endParaRPr>
          </a:p>
        </p:txBody>
      </p:sp>
      <p:pic>
        <p:nvPicPr>
          <p:cNvPr id="7" name="Content Placeholder 6"/>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800150" y="795157"/>
            <a:ext cx="10835329" cy="5036663"/>
          </a:xfrm>
        </p:spPr>
      </p:pic>
    </p:spTree>
    <p:extLst>
      <p:ext uri="{BB962C8B-B14F-4D97-AF65-F5344CB8AC3E}">
        <p14:creationId xmlns:p14="http://schemas.microsoft.com/office/powerpoint/2010/main" val="3983525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6A28618-8BE7-8147-8044-5399AE1D25BE}"/>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C0ABF0-8F90-4745-9E8E-2F6AE496C2FC}"/>
              </a:ext>
            </a:extLst>
          </p:cNvPr>
          <p:cNvSpPr txBox="1"/>
          <p:nvPr/>
        </p:nvSpPr>
        <p:spPr>
          <a:xfrm>
            <a:off x="299059" y="232387"/>
            <a:ext cx="3681813" cy="830997"/>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sp>
        <p:nvSpPr>
          <p:cNvPr id="14" name="TextBox 13">
            <a:extLst>
              <a:ext uri="{FF2B5EF4-FFF2-40B4-BE49-F238E27FC236}">
                <a16:creationId xmlns:a16="http://schemas.microsoft.com/office/drawing/2014/main" id="{F3FD4A56-ACB9-CA4D-BA32-BCD21FF224FD}"/>
              </a:ext>
            </a:extLst>
          </p:cNvPr>
          <p:cNvSpPr txBox="1"/>
          <p:nvPr/>
        </p:nvSpPr>
        <p:spPr>
          <a:xfrm>
            <a:off x="5806049" y="1152530"/>
            <a:ext cx="5678752" cy="456535"/>
          </a:xfrm>
          <a:prstGeom prst="rect">
            <a:avLst/>
          </a:prstGeom>
          <a:noFill/>
        </p:spPr>
        <p:txBody>
          <a:bodyPr wrap="square" rtlCol="0">
            <a:spAutoFit/>
          </a:bodyPr>
          <a:lstStyle/>
          <a:p>
            <a:pPr>
              <a:lnSpc>
                <a:spcPct val="150000"/>
              </a:lnSpc>
            </a:pPr>
            <a:endParaRPr lang="en-US" dirty="0">
              <a:solidFill>
                <a:srgbClr val="003865"/>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 name="TextBox 6">
            <a:extLst>
              <a:ext uri="{FF2B5EF4-FFF2-40B4-BE49-F238E27FC236}">
                <a16:creationId xmlns:a16="http://schemas.microsoft.com/office/drawing/2014/main" id="{761715E1-FBD1-9544-9F0F-0FE4CA650BA2}"/>
              </a:ext>
            </a:extLst>
          </p:cNvPr>
          <p:cNvSpPr txBox="1"/>
          <p:nvPr/>
        </p:nvSpPr>
        <p:spPr>
          <a:xfrm>
            <a:off x="9151828" y="6265954"/>
            <a:ext cx="2741112" cy="246221"/>
          </a:xfrm>
          <a:prstGeom prst="rect">
            <a:avLst/>
          </a:prstGeom>
          <a:noFill/>
        </p:spPr>
        <p:txBody>
          <a:bodyPr wrap="square" rtlCol="0">
            <a:spAutoFit/>
          </a:bodyPr>
          <a:lstStyle/>
          <a:p>
            <a:pPr algn="r"/>
            <a:r>
              <a:rPr lang="en-US" sz="1000" dirty="0">
                <a:solidFill>
                  <a:srgbClr val="003865"/>
                </a:solidFill>
                <a:latin typeface="Noto Mono" panose="020B0609030804020204" pitchFamily="49" charset="0"/>
                <a:ea typeface="Noto Mono" panose="020B0609030804020204" pitchFamily="49" charset="0"/>
                <a:cs typeface="Noto Mono" panose="020B0609030804020204" pitchFamily="49" charset="0"/>
              </a:rPr>
              <a:t>01</a:t>
            </a:r>
          </a:p>
        </p:txBody>
      </p:sp>
      <p:pic>
        <p:nvPicPr>
          <p:cNvPr id="11" name="Picture 10" descr="Logo&#10;&#10;Description automatically generated">
            <a:extLst>
              <a:ext uri="{FF2B5EF4-FFF2-40B4-BE49-F238E27FC236}">
                <a16:creationId xmlns:a16="http://schemas.microsoft.com/office/drawing/2014/main" id="{82151DE0-72F3-F24A-A45F-2062BBC04337}"/>
              </a:ext>
            </a:extLst>
          </p:cNvPr>
          <p:cNvPicPr>
            <a:picLocks noChangeAspect="1"/>
          </p:cNvPicPr>
          <p:nvPr/>
        </p:nvPicPr>
        <p:blipFill>
          <a:blip r:embed="rId4"/>
          <a:stretch>
            <a:fillRect/>
          </a:stretch>
        </p:blipFill>
        <p:spPr>
          <a:xfrm>
            <a:off x="11398685" y="128569"/>
            <a:ext cx="643201" cy="638523"/>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636" y="703865"/>
            <a:ext cx="10243128" cy="5808309"/>
          </a:xfrm>
          <a:prstGeom prst="rect">
            <a:avLst/>
          </a:prstGeom>
        </p:spPr>
      </p:pic>
    </p:spTree>
    <p:extLst>
      <p:ext uri="{BB962C8B-B14F-4D97-AF65-F5344CB8AC3E}">
        <p14:creationId xmlns:p14="http://schemas.microsoft.com/office/powerpoint/2010/main" val="2104279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6A28618-8BE7-8147-8044-5399AE1D25BE}"/>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C0ABF0-8F90-4745-9E8E-2F6AE496C2FC}"/>
              </a:ext>
            </a:extLst>
          </p:cNvPr>
          <p:cNvSpPr txBox="1"/>
          <p:nvPr/>
        </p:nvSpPr>
        <p:spPr>
          <a:xfrm>
            <a:off x="227225" y="198464"/>
            <a:ext cx="308749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sp>
        <p:nvSpPr>
          <p:cNvPr id="14" name="TextBox 13">
            <a:extLst>
              <a:ext uri="{FF2B5EF4-FFF2-40B4-BE49-F238E27FC236}">
                <a16:creationId xmlns:a16="http://schemas.microsoft.com/office/drawing/2014/main" id="{F3FD4A56-ACB9-CA4D-BA32-BCD21FF224FD}"/>
              </a:ext>
            </a:extLst>
          </p:cNvPr>
          <p:cNvSpPr txBox="1"/>
          <p:nvPr/>
        </p:nvSpPr>
        <p:spPr>
          <a:xfrm>
            <a:off x="5806049" y="1152530"/>
            <a:ext cx="5678752" cy="456535"/>
          </a:xfrm>
          <a:prstGeom prst="rect">
            <a:avLst/>
          </a:prstGeom>
          <a:noFill/>
        </p:spPr>
        <p:txBody>
          <a:bodyPr wrap="square" rtlCol="0">
            <a:spAutoFit/>
          </a:bodyPr>
          <a:lstStyle/>
          <a:p>
            <a:pPr>
              <a:lnSpc>
                <a:spcPct val="150000"/>
              </a:lnSpc>
            </a:pPr>
            <a:endParaRPr lang="en-US" dirty="0">
              <a:solidFill>
                <a:srgbClr val="003865"/>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 name="TextBox 6">
            <a:extLst>
              <a:ext uri="{FF2B5EF4-FFF2-40B4-BE49-F238E27FC236}">
                <a16:creationId xmlns:a16="http://schemas.microsoft.com/office/drawing/2014/main" id="{761715E1-FBD1-9544-9F0F-0FE4CA650BA2}"/>
              </a:ext>
            </a:extLst>
          </p:cNvPr>
          <p:cNvSpPr txBox="1"/>
          <p:nvPr/>
        </p:nvSpPr>
        <p:spPr>
          <a:xfrm>
            <a:off x="9151828" y="6265954"/>
            <a:ext cx="2741112" cy="246221"/>
          </a:xfrm>
          <a:prstGeom prst="rect">
            <a:avLst/>
          </a:prstGeom>
          <a:noFill/>
        </p:spPr>
        <p:txBody>
          <a:bodyPr wrap="square" rtlCol="0">
            <a:spAutoFit/>
          </a:bodyPr>
          <a:lstStyle/>
          <a:p>
            <a:pPr algn="r"/>
            <a:r>
              <a:rPr lang="en-US" sz="1000" dirty="0">
                <a:solidFill>
                  <a:srgbClr val="003865"/>
                </a:solidFill>
                <a:latin typeface="Noto Mono" panose="020B0609030804020204" pitchFamily="49" charset="0"/>
                <a:ea typeface="Noto Mono" panose="020B0609030804020204" pitchFamily="49" charset="0"/>
                <a:cs typeface="Noto Mono" panose="020B0609030804020204" pitchFamily="49" charset="0"/>
              </a:rPr>
              <a:t>01</a:t>
            </a:r>
          </a:p>
        </p:txBody>
      </p:sp>
      <p:pic>
        <p:nvPicPr>
          <p:cNvPr id="11" name="Picture 10" descr="Logo&#10;&#10;Description automatically generated">
            <a:extLst>
              <a:ext uri="{FF2B5EF4-FFF2-40B4-BE49-F238E27FC236}">
                <a16:creationId xmlns:a16="http://schemas.microsoft.com/office/drawing/2014/main" id="{82151DE0-72F3-F24A-A45F-2062BBC04337}"/>
              </a:ext>
            </a:extLst>
          </p:cNvPr>
          <p:cNvPicPr>
            <a:picLocks noChangeAspect="1"/>
          </p:cNvPicPr>
          <p:nvPr/>
        </p:nvPicPr>
        <p:blipFill>
          <a:blip r:embed="rId4"/>
          <a:stretch>
            <a:fillRect/>
          </a:stretch>
        </p:blipFill>
        <p:spPr>
          <a:xfrm>
            <a:off x="11398685" y="128569"/>
            <a:ext cx="643201" cy="638523"/>
          </a:xfrm>
          <a:prstGeom prst="rect">
            <a:avLst/>
          </a:prstGeom>
        </p:spPr>
      </p:pic>
      <p:pic>
        <p:nvPicPr>
          <p:cNvPr id="1027" name="Picture 3" descr="https://swfound.org/media/207532/table-5-1-2023.png?width=707&amp;height=775&amp;mode=ma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0183" y="198464"/>
            <a:ext cx="6015944" cy="6603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168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6A28618-8BE7-8147-8044-5399AE1D25BE}"/>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C0ABF0-8F90-4745-9E8E-2F6AE496C2FC}"/>
              </a:ext>
            </a:extLst>
          </p:cNvPr>
          <p:cNvSpPr txBox="1"/>
          <p:nvPr/>
        </p:nvSpPr>
        <p:spPr>
          <a:xfrm>
            <a:off x="228363" y="210589"/>
            <a:ext cx="3087492" cy="215444"/>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Mono" panose="020B0609030804020204" pitchFamily="49" charset="0"/>
              <a:ea typeface="Noto Mono" panose="020B0609030804020204" pitchFamily="49" charset="0"/>
              <a:cs typeface="Noto Mono" panose="020B0609030804020204" pitchFamily="49" charset="0"/>
            </a:endParaRPr>
          </a:p>
        </p:txBody>
      </p:sp>
      <p:sp>
        <p:nvSpPr>
          <p:cNvPr id="14" name="TextBox 13">
            <a:extLst>
              <a:ext uri="{FF2B5EF4-FFF2-40B4-BE49-F238E27FC236}">
                <a16:creationId xmlns:a16="http://schemas.microsoft.com/office/drawing/2014/main" id="{F3FD4A56-ACB9-CA4D-BA32-BCD21FF224FD}"/>
              </a:ext>
            </a:extLst>
          </p:cNvPr>
          <p:cNvSpPr txBox="1"/>
          <p:nvPr/>
        </p:nvSpPr>
        <p:spPr>
          <a:xfrm>
            <a:off x="5806049" y="1152530"/>
            <a:ext cx="5678752" cy="456535"/>
          </a:xfrm>
          <a:prstGeom prst="rect">
            <a:avLst/>
          </a:prstGeom>
          <a:noFill/>
        </p:spPr>
        <p:txBody>
          <a:bodyPr wrap="square" rtlCol="0">
            <a:spAutoFit/>
          </a:bodyPr>
          <a:lstStyle/>
          <a:p>
            <a:pPr>
              <a:lnSpc>
                <a:spcPct val="150000"/>
              </a:lnSpc>
            </a:pPr>
            <a:endParaRPr lang="en-US" dirty="0">
              <a:solidFill>
                <a:srgbClr val="003865"/>
              </a:solidFill>
              <a:latin typeface="Noto Sans Light" panose="020B0402040504020204" pitchFamily="34" charset="0"/>
              <a:ea typeface="Noto Sans Light" panose="020B0402040504020204" pitchFamily="34" charset="0"/>
              <a:cs typeface="Noto Sans Light" panose="020B0402040504020204" pitchFamily="34" charset="0"/>
            </a:endParaRPr>
          </a:p>
        </p:txBody>
      </p:sp>
      <p:sp>
        <p:nvSpPr>
          <p:cNvPr id="7" name="TextBox 6">
            <a:extLst>
              <a:ext uri="{FF2B5EF4-FFF2-40B4-BE49-F238E27FC236}">
                <a16:creationId xmlns:a16="http://schemas.microsoft.com/office/drawing/2014/main" id="{761715E1-FBD1-9544-9F0F-0FE4CA650BA2}"/>
              </a:ext>
            </a:extLst>
          </p:cNvPr>
          <p:cNvSpPr txBox="1"/>
          <p:nvPr/>
        </p:nvSpPr>
        <p:spPr>
          <a:xfrm>
            <a:off x="9151828" y="6265954"/>
            <a:ext cx="2741112" cy="246221"/>
          </a:xfrm>
          <a:prstGeom prst="rect">
            <a:avLst/>
          </a:prstGeom>
          <a:noFill/>
        </p:spPr>
        <p:txBody>
          <a:bodyPr wrap="square" rtlCol="0">
            <a:spAutoFit/>
          </a:bodyPr>
          <a:lstStyle/>
          <a:p>
            <a:pPr algn="r"/>
            <a:r>
              <a:rPr lang="en-US" sz="1000" dirty="0">
                <a:solidFill>
                  <a:srgbClr val="003865"/>
                </a:solidFill>
                <a:latin typeface="Noto Mono" panose="020B0609030804020204" pitchFamily="49" charset="0"/>
                <a:ea typeface="Noto Mono" panose="020B0609030804020204" pitchFamily="49" charset="0"/>
                <a:cs typeface="Noto Mono" panose="020B0609030804020204" pitchFamily="49" charset="0"/>
              </a:rPr>
              <a:t>01</a:t>
            </a:r>
          </a:p>
        </p:txBody>
      </p:sp>
      <p:pic>
        <p:nvPicPr>
          <p:cNvPr id="11" name="Picture 10" descr="Logo&#10;&#10;Description automatically generated">
            <a:extLst>
              <a:ext uri="{FF2B5EF4-FFF2-40B4-BE49-F238E27FC236}">
                <a16:creationId xmlns:a16="http://schemas.microsoft.com/office/drawing/2014/main" id="{82151DE0-72F3-F24A-A45F-2062BBC04337}"/>
              </a:ext>
            </a:extLst>
          </p:cNvPr>
          <p:cNvPicPr>
            <a:picLocks noChangeAspect="1"/>
          </p:cNvPicPr>
          <p:nvPr/>
        </p:nvPicPr>
        <p:blipFill>
          <a:blip r:embed="rId4"/>
          <a:stretch>
            <a:fillRect/>
          </a:stretch>
        </p:blipFill>
        <p:spPr>
          <a:xfrm>
            <a:off x="11407921" y="-46465"/>
            <a:ext cx="643201" cy="63852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517" y="613962"/>
            <a:ext cx="11091192" cy="5920117"/>
          </a:xfrm>
          <a:prstGeom prst="rect">
            <a:avLst/>
          </a:prstGeom>
        </p:spPr>
      </p:pic>
    </p:spTree>
    <p:extLst>
      <p:ext uri="{BB962C8B-B14F-4D97-AF65-F5344CB8AC3E}">
        <p14:creationId xmlns:p14="http://schemas.microsoft.com/office/powerpoint/2010/main" val="229895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04DAF84E-2437-7449-9E5C-D52AE878460F}"/>
              </a:ext>
            </a:extLst>
          </p:cNvPr>
          <p:cNvPicPr>
            <a:picLocks noChangeAspect="1"/>
          </p:cNvPicPr>
          <p:nvPr/>
        </p:nvPicPr>
        <p:blipFill>
          <a:blip r:embed="rId3"/>
          <a:stretch>
            <a:fillRect/>
          </a:stretch>
        </p:blipFill>
        <p:spPr>
          <a:xfrm>
            <a:off x="0" y="0"/>
            <a:ext cx="1220932" cy="6858000"/>
          </a:xfrm>
          <a:prstGeom prst="rect">
            <a:avLst/>
          </a:prstGeom>
        </p:spPr>
      </p:pic>
      <p:cxnSp>
        <p:nvCxnSpPr>
          <p:cNvPr id="6" name="Straight Connector 5">
            <a:extLst>
              <a:ext uri="{FF2B5EF4-FFF2-40B4-BE49-F238E27FC236}">
                <a16:creationId xmlns:a16="http://schemas.microsoft.com/office/drawing/2014/main" id="{620CD92E-4077-B646-B7D3-96D30035ADB2}"/>
              </a:ext>
            </a:extLst>
          </p:cNvPr>
          <p:cNvCxnSpPr>
            <a:cxnSpLocks/>
          </p:cNvCxnSpPr>
          <p:nvPr/>
        </p:nvCxnSpPr>
        <p:spPr>
          <a:xfrm>
            <a:off x="359080" y="453546"/>
            <a:ext cx="11039605" cy="0"/>
          </a:xfrm>
          <a:prstGeom prst="line">
            <a:avLst/>
          </a:prstGeom>
          <a:ln w="6350">
            <a:solidFill>
              <a:srgbClr val="00386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F3FD4A56-ACB9-CA4D-BA32-BCD21FF224FD}"/>
              </a:ext>
            </a:extLst>
          </p:cNvPr>
          <p:cNvSpPr txBox="1"/>
          <p:nvPr/>
        </p:nvSpPr>
        <p:spPr>
          <a:xfrm>
            <a:off x="914400" y="809592"/>
            <a:ext cx="10428508" cy="5232202"/>
          </a:xfrm>
          <a:prstGeom prst="rect">
            <a:avLst/>
          </a:prstGeom>
          <a:noFill/>
        </p:spPr>
        <p:txBody>
          <a:bodyPr wrap="square" rtlCol="0">
            <a:spAutoFit/>
          </a:bodyPr>
          <a:lstStyle/>
          <a:p>
            <a:r>
              <a:rPr lang="en-CA" sz="3200" b="1"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Case Study: ASAT Test Moratorium</a:t>
            </a:r>
          </a:p>
          <a:p>
            <a:endParaRPr lang="en-CA" sz="3200" b="1"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Dangerous nature of space debris to satellites, humans in orbit</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~9000 active satellites; ~48,000 pieces of debris we can track, ~900,000 pieces big enough to cause damage but too small to track</a:t>
            </a:r>
          </a:p>
          <a:p>
            <a:pPr marL="742950" lvl="1" indent="-285750">
              <a:buFont typeface="Arial" panose="020B0604020202020204" pitchFamily="34" charset="0"/>
              <a:buChar char="•"/>
            </a:pP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ASAT tests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leave debris </a:t>
            </a:r>
            <a:r>
              <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rPr>
              <a:t>in </a:t>
            </a: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orbit</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At present, no way to deliberately get rid of debris (remediation)</a:t>
            </a:r>
          </a:p>
          <a:p>
            <a:pPr marL="285750" indent="-285750">
              <a:buFont typeface="Arial" panose="020B0604020202020204" pitchFamily="34" charset="0"/>
              <a:buChar char="•"/>
            </a:pPr>
            <a:endPar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285750"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International support growing for an ASAT test moratorium</a:t>
            </a:r>
          </a:p>
          <a:p>
            <a:pPr marL="742950" lvl="1" indent="-285750">
              <a:buFont typeface="Arial" panose="020B0604020202020204" pitchFamily="34" charset="0"/>
              <a:buChar char="•"/>
            </a:pPr>
            <a:r>
              <a:rPr lang="en-CA"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Increasingly see the deliberate creation of debris/holding destructive ASAT tests as irresponsible behavior</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In April 2022, the United States announced it was making a commitment not to conduct destructive direct-ascent anti-satellite missile tests</a:t>
            </a:r>
            <a:endPar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pPr marL="1200150" lvl="2"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37 countries now have made this commitment</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UNGA Res. 77/41 (Dec. 2022) called for same commitment; passed with a vote of 155-9-9</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Underlines focus on behavior, not necessarily technologies</a:t>
            </a:r>
          </a:p>
          <a:p>
            <a:pPr marL="742950" lvl="1" indent="-285750">
              <a:buFont typeface="Arial" panose="020B0604020202020204" pitchFamily="34" charset="0"/>
              <a:buChar char="•"/>
            </a:pP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Aided by </a:t>
            </a:r>
            <a:r>
              <a:rPr lang="en-US" dirty="0">
                <a:solidFill>
                  <a:srgbClr val="003865"/>
                </a:solidFill>
                <a:latin typeface="Noto Sans" panose="020B0502040504020204" pitchFamily="34" charset="0"/>
                <a:ea typeface="Noto Sans" panose="020B0502040504020204" pitchFamily="34" charset="0"/>
                <a:cs typeface="Noto Sans" panose="020B0502040504020204" pitchFamily="34" charset="0"/>
              </a:rPr>
              <a:t>d</a:t>
            </a:r>
            <a:r>
              <a:rPr lang="en-US"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windling military utility of DA-ASAT tests</a:t>
            </a:r>
            <a:endParaRPr lang="en-CA"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sp>
        <p:nvSpPr>
          <p:cNvPr id="8" name="TextBox 7">
            <a:extLst>
              <a:ext uri="{FF2B5EF4-FFF2-40B4-BE49-F238E27FC236}">
                <a16:creationId xmlns:a16="http://schemas.microsoft.com/office/drawing/2014/main" id="{3786BF85-498E-2944-A5F3-4976ABE05D7D}"/>
              </a:ext>
            </a:extLst>
          </p:cNvPr>
          <p:cNvSpPr txBox="1"/>
          <p:nvPr/>
        </p:nvSpPr>
        <p:spPr>
          <a:xfrm>
            <a:off x="299060" y="232387"/>
            <a:ext cx="2741112" cy="461665"/>
          </a:xfrm>
          <a:prstGeom prst="rect">
            <a:avLst/>
          </a:prstGeom>
          <a:noFill/>
        </p:spPr>
        <p:txBody>
          <a:bodyPr wrap="square" rtlCol="0">
            <a:spAutoFit/>
          </a:bodyPr>
          <a:lstStyle/>
          <a:p>
            <a:r>
              <a:rPr lang="en-US" sz="800" spc="300" dirty="0" smtClean="0">
                <a:solidFill>
                  <a:srgbClr val="003865"/>
                </a:solidFill>
                <a:latin typeface="Noto Sans" panose="020B0502040504020204" pitchFamily="34" charset="0"/>
                <a:ea typeface="Noto Sans" panose="020B0502040504020204" pitchFamily="34" charset="0"/>
                <a:cs typeface="Noto Sans" panose="020B0502040504020204" pitchFamily="34" charset="0"/>
              </a:rPr>
              <a:t>NATO Space November 2023</a:t>
            </a:r>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a:p>
            <a:endParaRPr lang="en-US" sz="800" spc="300" dirty="0">
              <a:solidFill>
                <a:srgbClr val="003865"/>
              </a:solidFill>
              <a:latin typeface="Noto Sans" panose="020B0502040504020204" pitchFamily="34" charset="0"/>
              <a:ea typeface="Noto Sans" panose="020B0502040504020204" pitchFamily="34" charset="0"/>
              <a:cs typeface="Noto Sans" panose="020B0502040504020204" pitchFamily="34" charset="0"/>
            </a:endParaRPr>
          </a:p>
        </p:txBody>
      </p:sp>
      <p:pic>
        <p:nvPicPr>
          <p:cNvPr id="11" name="Picture 10" descr="Logo&#10;&#10;Description automatically generated">
            <a:extLst>
              <a:ext uri="{FF2B5EF4-FFF2-40B4-BE49-F238E27FC236}">
                <a16:creationId xmlns:a16="http://schemas.microsoft.com/office/drawing/2014/main" id="{4BBD6271-0387-A141-8DA6-6C8B604A0B28}"/>
              </a:ext>
            </a:extLst>
          </p:cNvPr>
          <p:cNvPicPr>
            <a:picLocks noChangeAspect="1"/>
          </p:cNvPicPr>
          <p:nvPr/>
        </p:nvPicPr>
        <p:blipFill>
          <a:blip r:embed="rId4"/>
          <a:stretch>
            <a:fillRect/>
          </a:stretch>
        </p:blipFill>
        <p:spPr>
          <a:xfrm>
            <a:off x="11398685" y="128569"/>
            <a:ext cx="643201" cy="638523"/>
          </a:xfrm>
          <a:prstGeom prst="rect">
            <a:avLst/>
          </a:prstGeom>
        </p:spPr>
      </p:pic>
    </p:spTree>
    <p:extLst>
      <p:ext uri="{BB962C8B-B14F-4D97-AF65-F5344CB8AC3E}">
        <p14:creationId xmlns:p14="http://schemas.microsoft.com/office/powerpoint/2010/main" val="22604598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90661</TotalTime>
  <Words>1048</Words>
  <Application>Microsoft Office PowerPoint</Application>
  <PresentationFormat>Widescreen</PresentationFormat>
  <Paragraphs>145</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Noto Mono</vt:lpstr>
      <vt:lpstr>Noto Sans</vt:lpstr>
      <vt:lpstr>Noto Sans Light</vt:lpstr>
      <vt:lpstr>Noto Sans SemBd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Duchaine</dc:creator>
  <cp:lastModifiedBy>Victoria Samson</cp:lastModifiedBy>
  <cp:revision>105</cp:revision>
  <dcterms:created xsi:type="dcterms:W3CDTF">2021-07-14T19:49:26Z</dcterms:created>
  <dcterms:modified xsi:type="dcterms:W3CDTF">2023-11-15T14:59:54Z</dcterms:modified>
</cp:coreProperties>
</file>